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58" r:id="rId7"/>
    <p:sldId id="262" r:id="rId8"/>
    <p:sldId id="259" r:id="rId9"/>
    <p:sldId id="261" r:id="rId10"/>
    <p:sldId id="260" r:id="rId11"/>
    <p:sldId id="268" r:id="rId12"/>
    <p:sldId id="319" r:id="rId13"/>
    <p:sldId id="321" r:id="rId14"/>
    <p:sldId id="323" r:id="rId15"/>
    <p:sldId id="269" r:id="rId16"/>
    <p:sldId id="264" r:id="rId17"/>
    <p:sldId id="270" r:id="rId18"/>
  </p:sldIdLst>
  <p:sldSz cx="12192000" cy="6858000"/>
  <p:notesSz cx="7315200" cy="9601200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odule Introduction" id="{1FAF874F-2EDA-4EDB-A31A-5EB1826A485A}">
          <p14:sldIdLst>
            <p14:sldId id="256"/>
            <p14:sldId id="257"/>
            <p14:sldId id="258"/>
            <p14:sldId id="262"/>
            <p14:sldId id="259"/>
            <p14:sldId id="261"/>
            <p14:sldId id="260"/>
            <p14:sldId id="268"/>
            <p14:sldId id="319"/>
            <p14:sldId id="321"/>
            <p14:sldId id="323"/>
            <p14:sldId id="269"/>
            <p14:sldId id="264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F1449"/>
    <a:srgbClr val="001B4D"/>
    <a:srgbClr val="FB6B53"/>
    <a:srgbClr val="FF6600"/>
    <a:srgbClr val="A2C1FE"/>
    <a:srgbClr val="A2FFA3"/>
    <a:srgbClr val="FFFF99"/>
    <a:srgbClr val="FFFF66"/>
    <a:srgbClr val="FCFEB9"/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ED1098-985A-4459-9591-889EA9574EE1}" v="12" dt="2025-03-14T05:26:36.8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380" y="-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sugi Jayamangalam" userId="f7793554-c7d4-4da8-99d8-7afe1899412d" providerId="ADAL" clId="{4BED1098-985A-4459-9591-889EA9574EE1}"/>
    <pc:docChg chg="custSel modSld">
      <pc:chgData name="Vasugi Jayamangalam" userId="f7793554-c7d4-4da8-99d8-7afe1899412d" providerId="ADAL" clId="{4BED1098-985A-4459-9591-889EA9574EE1}" dt="2025-03-14T05:27:19.966" v="150" actId="20577"/>
      <pc:docMkLst>
        <pc:docMk/>
      </pc:docMkLst>
      <pc:sldChg chg="modSp mod">
        <pc:chgData name="Vasugi Jayamangalam" userId="f7793554-c7d4-4da8-99d8-7afe1899412d" providerId="ADAL" clId="{4BED1098-985A-4459-9591-889EA9574EE1}" dt="2025-03-14T05:02:38.291" v="5" actId="20577"/>
        <pc:sldMkLst>
          <pc:docMk/>
          <pc:sldMk cId="0" sldId="256"/>
        </pc:sldMkLst>
        <pc:spChg chg="mod">
          <ac:chgData name="Vasugi Jayamangalam" userId="f7793554-c7d4-4da8-99d8-7afe1899412d" providerId="ADAL" clId="{4BED1098-985A-4459-9591-889EA9574EE1}" dt="2025-03-14T05:02:38.291" v="5" actId="20577"/>
          <ac:spMkLst>
            <pc:docMk/>
            <pc:sldMk cId="0" sldId="256"/>
            <ac:spMk id="15362" creationId="{1608A8A6-5296-4CB0-9BCC-92DC25D0D67A}"/>
          </ac:spMkLst>
        </pc:spChg>
      </pc:sldChg>
      <pc:sldChg chg="modSp mod">
        <pc:chgData name="Vasugi Jayamangalam" userId="f7793554-c7d4-4da8-99d8-7afe1899412d" providerId="ADAL" clId="{4BED1098-985A-4459-9591-889EA9574EE1}" dt="2025-03-14T05:27:19.966" v="150" actId="20577"/>
        <pc:sldMkLst>
          <pc:docMk/>
          <pc:sldMk cId="66642933" sldId="319"/>
        </pc:sldMkLst>
        <pc:graphicFrameChg chg="mod modGraphic">
          <ac:chgData name="Vasugi Jayamangalam" userId="f7793554-c7d4-4da8-99d8-7afe1899412d" providerId="ADAL" clId="{4BED1098-985A-4459-9591-889EA9574EE1}" dt="2025-03-14T05:27:19.966" v="150" actId="20577"/>
          <ac:graphicFrameMkLst>
            <pc:docMk/>
            <pc:sldMk cId="66642933" sldId="319"/>
            <ac:graphicFrameMk id="5" creationId="{C33BF824-A335-4784-9A26-DC52134D8D00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4DAC38E3-5144-412F-83AC-38A5B9DE5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608D27AB-67B4-4693-A97B-2BDB09DB8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3127" y="9192936"/>
            <a:ext cx="394340" cy="30521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>
              <a:defRPr/>
            </a:pPr>
            <a:fld id="{A20BED86-76BB-4410-9008-061BF87713AB}" type="slidenum">
              <a:rPr lang="en-GB" altLang="en-US" sz="1400" smtClean="0">
                <a:latin typeface="Calibri" panose="020F0502020204030204" pitchFamily="34" charset="0"/>
                <a:cs typeface="Calibri" panose="020F0502020204030204" pitchFamily="34" charset="0"/>
              </a:rPr>
              <a:pPr algn="r">
                <a:defRPr/>
              </a:pPr>
              <a:t>‹#›</a:t>
            </a:fld>
            <a:endParaRPr lang="en-GB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4">
            <a:extLst>
              <a:ext uri="{FF2B5EF4-FFF2-40B4-BE49-F238E27FC236}">
                <a16:creationId xmlns:a16="http://schemas.microsoft.com/office/drawing/2014/main" id="{71953E81-BBEF-44F9-89AF-8D785172E0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34" y="103053"/>
            <a:ext cx="7247466" cy="30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GB" altLang="en-US" sz="1400">
                <a:latin typeface="Calibri" panose="020F0502020204030204" pitchFamily="34" charset="0"/>
                <a:cs typeface="Calibri" panose="020F0502020204030204" pitchFamily="34" charset="0"/>
              </a:rPr>
              <a:t>Asia Pacific University of Technology and Innovation</a:t>
            </a:r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7839FB2E-0CEB-4E99-ABDC-42A6B27BD2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4B6ACB56-54E0-4171-9443-B2E55073F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31520" y="4620549"/>
            <a:ext cx="5852160" cy="37803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1DBCDF8-B37C-47C2-B6B1-4B26357595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4143588" y="9119503"/>
            <a:ext cx="3169920" cy="4816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0D94D-E1CF-4942-9670-7567F4F4487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896608" y="2200276"/>
            <a:ext cx="9006416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970206" y="3879851"/>
            <a:ext cx="6913767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Master subtitle style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A01C7C8E-F6F3-0FA5-D100-E4D22106013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97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D43B7469-696D-D5B3-7497-03AB7CFB3F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15350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163C07D3-0112-1601-B752-FDBF091DDE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8380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Picture 10" descr="APU Logo Final-medium.jpg">
            <a:extLst>
              <a:ext uri="{FF2B5EF4-FFF2-40B4-BE49-F238E27FC236}">
                <a16:creationId xmlns:a16="http://schemas.microsoft.com/office/drawing/2014/main" id="{0802BECB-EBD7-EAF2-F449-AA70E280397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311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352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7817" y="1697038"/>
            <a:ext cx="5384800" cy="4525962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9CBCAFAD-0874-A920-E7D5-68A99F5090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07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59460E12-C28F-6F47-C8AD-1B01DC7DB1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71721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352" y="1535113"/>
            <a:ext cx="570116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352" y="2174875"/>
            <a:ext cx="5701165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7C10021-D30B-49A3-9775-E4B0180588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59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06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2581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131C5456-E521-C7D4-FB88-68A63787FD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99999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04DC0352-F5ED-1918-1F8A-8B80BB6E8C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954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2" y="1"/>
            <a:ext cx="12191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87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AA1C13FB-D1A7-194E-A332-391C492A0C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26897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C3D40C30-8297-E054-688C-7A1636F33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9247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53C3B966-D4E4-30D5-4A13-103486C2EB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64623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8157A30-7FA7-829E-6D9C-4DCC0CDCA7A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4474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10" descr="APU Logo Final-medium.jpg">
            <a:extLst>
              <a:ext uri="{FF2B5EF4-FFF2-40B4-BE49-F238E27FC236}">
                <a16:creationId xmlns:a16="http://schemas.microsoft.com/office/drawing/2014/main" id="{82C331B9-CEE5-20AD-DD62-DCC7F9E243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99797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4213781"/>
            <a:ext cx="11623250" cy="195841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ED178921-E6EB-89FB-1721-8D340F832C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8181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pic>
        <p:nvPicPr>
          <p:cNvPr id="8" name="Picture 10" descr="APU Logo Final-medium.jpg">
            <a:extLst>
              <a:ext uri="{FF2B5EF4-FFF2-40B4-BE49-F238E27FC236}">
                <a16:creationId xmlns:a16="http://schemas.microsoft.com/office/drawing/2014/main" id="{9186F32B-2E23-EAE7-28F5-E2FCF5E3DFC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4194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73377" y="1132114"/>
            <a:ext cx="11623250" cy="165462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6000" y="3091543"/>
            <a:ext cx="6096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0178BF3-0C44-7F6F-9A93-FAD4F3ED2C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49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60D7C342-4D59-30CD-6ECC-0731D5E447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75778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2300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890838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59376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27914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696452" y="160020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2300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890838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59376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427914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696452" y="3752850"/>
            <a:ext cx="18288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endParaRPr lang="en-US"/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E97445D-AA3E-4FF1-5C3D-A2CF07C45D6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00996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12192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127002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598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1451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8420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08564" y="1"/>
            <a:ext cx="5783436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  <p:pic>
        <p:nvPicPr>
          <p:cNvPr id="3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94E1089-2642-1F16-6D34-0AA470DAB4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814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10" descr="APU Logo Final-medium.jpg">
            <a:extLst>
              <a:ext uri="{FF2B5EF4-FFF2-40B4-BE49-F238E27FC236}">
                <a16:creationId xmlns:a16="http://schemas.microsoft.com/office/drawing/2014/main" id="{C97ADB29-0190-8E6A-A68B-AEBB217C0E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71734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00485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6609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273396" y="1923410"/>
            <a:ext cx="2143404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20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1" y="1697038"/>
            <a:ext cx="47752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890E9656-A63D-02CF-0218-527AB2D41C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8052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5" name="Picture 10" descr="APU Logo Final-medium.jpg">
            <a:extLst>
              <a:ext uri="{FF2B5EF4-FFF2-40B4-BE49-F238E27FC236}">
                <a16:creationId xmlns:a16="http://schemas.microsoft.com/office/drawing/2014/main" id="{1CD8D465-41A1-E0A8-A8B4-C64FB4642D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14828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6F99F1D5-796D-B18C-4706-ECD5827DB6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1" y="27044"/>
            <a:ext cx="977178" cy="981307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206631"/>
            <a:ext cx="5277005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1188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E3F9F65D-AB78-8571-A238-B3743684A6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6936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0" y="1697038"/>
            <a:ext cx="5277005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7086755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2" name="Picture 1" descr="Logo, company name&#10;&#10;Description automatically generated">
            <a:extLst>
              <a:ext uri="{FF2B5EF4-FFF2-40B4-BE49-F238E27FC236}">
                <a16:creationId xmlns:a16="http://schemas.microsoft.com/office/drawing/2014/main" id="{EDC140F1-7C93-36F2-49E9-260DAC6B7E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1622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tx2"/>
                </a:solidFill>
              </a:defRPr>
            </a:lvl1pPr>
            <a:lvl2pPr>
              <a:defRPr sz="2800">
                <a:solidFill>
                  <a:schemeClr val="accent6"/>
                </a:solidFill>
              </a:defRPr>
            </a:lvl2pPr>
            <a:lvl3pPr>
              <a:defRPr sz="2400">
                <a:solidFill>
                  <a:schemeClr val="accent6"/>
                </a:solidFill>
              </a:defRPr>
            </a:lvl3pPr>
            <a:lvl4pPr>
              <a:defRPr sz="2000">
                <a:solidFill>
                  <a:schemeClr val="accent6"/>
                </a:solidFill>
              </a:defRPr>
            </a:lvl4pPr>
            <a:lvl5pPr>
              <a:defRPr sz="2000">
                <a:solidFill>
                  <a:schemeClr val="accent6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403621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52140" y="0"/>
            <a:ext cx="206660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752140" y="3033601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027" y="798286"/>
            <a:ext cx="206660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027" y="4277251"/>
            <a:ext cx="206660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1533" y="273051"/>
            <a:ext cx="6815667" cy="5853113"/>
          </a:xfrm>
        </p:spPr>
        <p:txBody>
          <a:bodyPr/>
          <a:lstStyle>
            <a:lvl1pPr>
              <a:defRPr sz="3200">
                <a:solidFill>
                  <a:schemeClr val="accent5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61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1133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13" name="Picture 10" descr="APU Logo Final-medium.jpg">
            <a:extLst>
              <a:ext uri="{FF2B5EF4-FFF2-40B4-BE49-F238E27FC236}">
                <a16:creationId xmlns:a16="http://schemas.microsoft.com/office/drawing/2014/main" id="{C388C33F-8C44-39F0-8C2F-7CF690D3C1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92749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8358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67161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50740" y="3744686"/>
            <a:ext cx="2941261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1200">
                <a:latin typeface="+mn-lt"/>
              </a:defRPr>
            </a:lvl1pPr>
          </a:lstStyle>
          <a:p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352" y="274638"/>
            <a:ext cx="10457373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52" y="1417638"/>
            <a:ext cx="11601296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13D2297B-429D-D242-496A-D8036CC69E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7943" y="27044"/>
            <a:ext cx="1045812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95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684" y="3685880"/>
            <a:ext cx="9821030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6684" y="5148453"/>
            <a:ext cx="9821030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12192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32206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ctr">
              <a:defRPr sz="300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 algn="ctr">
              <a:buNone/>
              <a:defRPr sz="2500">
                <a:solidFill>
                  <a:schemeClr val="bg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9" name="Picture 8" descr="Logo, company name&#10;&#10;Description automatically generated">
            <a:extLst>
              <a:ext uri="{FF2B5EF4-FFF2-40B4-BE49-F238E27FC236}">
                <a16:creationId xmlns:a16="http://schemas.microsoft.com/office/drawing/2014/main" id="{3079C5E1-25DB-A4A6-EC23-BE511C9604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213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684" y="127002"/>
            <a:ext cx="9349316" cy="1362075"/>
          </a:xfrm>
        </p:spPr>
        <p:txBody>
          <a:bodyPr anchor="b"/>
          <a:lstStyle>
            <a:lvl1pPr algn="l">
              <a:defRPr sz="3000" b="1" cap="all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6684" y="1589575"/>
            <a:ext cx="9349316" cy="1500187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Logo, company name&#10;&#10;Description automatically generated">
            <a:extLst>
              <a:ext uri="{FF2B5EF4-FFF2-40B4-BE49-F238E27FC236}">
                <a16:creationId xmlns:a16="http://schemas.microsoft.com/office/drawing/2014/main" id="{FCDEFE03-E507-9264-8C2B-2E78DD2EA1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8326" y="229077"/>
            <a:ext cx="1254698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617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2" name="Picture 10" descr="APU Logo Final-medium.jpg">
            <a:extLst>
              <a:ext uri="{FF2B5EF4-FFF2-40B4-BE49-F238E27FC236}">
                <a16:creationId xmlns:a16="http://schemas.microsoft.com/office/drawing/2014/main" id="{383451EB-63F4-DFF6-8522-1522FB643F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12000" y="0"/>
            <a:ext cx="1080000" cy="10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44417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GB" altLang="en-US"/>
              <a:t>Click to edit Master title style</a:t>
            </a:r>
          </a:p>
        </p:txBody>
      </p:sp>
      <p:pic>
        <p:nvPicPr>
          <p:cNvPr id="5" name="Picture 4" descr="Logo, company name&#10;&#10;Description automatically generated">
            <a:extLst>
              <a:ext uri="{FF2B5EF4-FFF2-40B4-BE49-F238E27FC236}">
                <a16:creationId xmlns:a16="http://schemas.microsoft.com/office/drawing/2014/main" id="{8F68BB6B-7571-DB8A-80FB-F7C3AD2610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2260" y="27044"/>
            <a:ext cx="977178" cy="98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78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3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8"/>
            <a:ext cx="12192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4000" y="1697038"/>
            <a:ext cx="117475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95352" y="274638"/>
            <a:ext cx="10457373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 userDrawn="1"/>
        </p:nvSpPr>
        <p:spPr>
          <a:xfrm>
            <a:off x="10859590" y="6588371"/>
            <a:ext cx="155012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8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80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 userDrawn="1"/>
        </p:nvSpPr>
        <p:spPr>
          <a:xfrm>
            <a:off x="39175" y="6588371"/>
            <a:ext cx="23774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00">
                <a:solidFill>
                  <a:schemeClr val="bg2"/>
                </a:solidFill>
                <a:latin typeface="Montserrat" panose="00000500000000000000" pitchFamily="2" charset="0"/>
              </a:rPr>
              <a:t>Module Code &amp; Module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 userDrawn="1"/>
        </p:nvSpPr>
        <p:spPr>
          <a:xfrm>
            <a:off x="4480560" y="6572476"/>
            <a:ext cx="3396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>
                <a:solidFill>
                  <a:schemeClr val="bg2"/>
                </a:solidFill>
                <a:latin typeface="Montserrat" panose="00000500000000000000" pitchFamily="2" charset="0"/>
              </a:rPr>
              <a:t>Slide Title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53" r:id="rId2"/>
    <p:sldLayoutId id="2147483729" r:id="rId3"/>
    <p:sldLayoutId id="2147483757" r:id="rId4"/>
    <p:sldLayoutId id="2147483758" r:id="rId5"/>
    <p:sldLayoutId id="2147483720" r:id="rId6"/>
    <p:sldLayoutId id="2147483756" r:id="rId7"/>
    <p:sldLayoutId id="2147483719" r:id="rId8"/>
    <p:sldLayoutId id="2147483737" r:id="rId9"/>
    <p:sldLayoutId id="2147483723" r:id="rId10"/>
    <p:sldLayoutId id="2147483739" r:id="rId11"/>
    <p:sldLayoutId id="2147483721" r:id="rId12"/>
    <p:sldLayoutId id="2147483744" r:id="rId13"/>
    <p:sldLayoutId id="2147483722" r:id="rId14"/>
    <p:sldLayoutId id="2147483745" r:id="rId15"/>
    <p:sldLayoutId id="2147483731" r:id="rId16"/>
    <p:sldLayoutId id="2147483724" r:id="rId17"/>
    <p:sldLayoutId id="2147483730" r:id="rId18"/>
    <p:sldLayoutId id="2147483735" r:id="rId19"/>
    <p:sldLayoutId id="2147483725" r:id="rId20"/>
    <p:sldLayoutId id="2147483743" r:id="rId21"/>
    <p:sldLayoutId id="2147483726" r:id="rId22"/>
    <p:sldLayoutId id="2147483740" r:id="rId23"/>
    <p:sldLayoutId id="2147483732" r:id="rId24"/>
    <p:sldLayoutId id="2147483742" r:id="rId25"/>
    <p:sldLayoutId id="2147483749" r:id="rId26"/>
    <p:sldLayoutId id="2147483750" r:id="rId27"/>
    <p:sldLayoutId id="2147483741" r:id="rId28"/>
    <p:sldLayoutId id="2147483734" r:id="rId29"/>
    <p:sldLayoutId id="2147483733" r:id="rId30"/>
    <p:sldLayoutId id="2147483752" r:id="rId31"/>
    <p:sldLayoutId id="2147483727" r:id="rId32"/>
    <p:sldLayoutId id="2147483738" r:id="rId33"/>
    <p:sldLayoutId id="2147483751" r:id="rId34"/>
    <p:sldLayoutId id="2147483747" r:id="rId35"/>
    <p:sldLayoutId id="2147483736" r:id="rId36"/>
    <p:sldLayoutId id="2147483748" r:id="rId37"/>
    <p:sldLayoutId id="2147483728" r:id="rId38"/>
    <p:sldLayoutId id="2147483746" r:id="rId39"/>
    <p:sldLayoutId id="2147483754" r:id="rId40"/>
    <p:sldLayoutId id="2147483755" r:id="rId4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500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>
            <a:extLst>
              <a:ext uri="{FF2B5EF4-FFF2-40B4-BE49-F238E27FC236}">
                <a16:creationId xmlns:a16="http://schemas.microsoft.com/office/drawing/2014/main" id="{1608A8A6-5296-4CB0-9BCC-92DC25D0D67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b="0" i="0" dirty="0">
                <a:effectLst/>
                <a:latin typeface="-apple-system"/>
              </a:rPr>
              <a:t>Systems Analysis and Design</a:t>
            </a:r>
            <a:br>
              <a:rPr lang="en-US" b="0" i="0" dirty="0">
                <a:effectLst/>
                <a:latin typeface="-apple-system"/>
              </a:rPr>
            </a:br>
            <a:br>
              <a:rPr lang="en-US" altLang="en-US" dirty="0">
                <a:solidFill>
                  <a:schemeClr val="accent5"/>
                </a:solidFill>
              </a:rPr>
            </a:br>
            <a:r>
              <a:rPr lang="en-US" sz="2000" b="0" i="0" dirty="0">
                <a:effectLst/>
                <a:latin typeface="-apple-system"/>
              </a:rPr>
              <a:t>CT026-3-1-SAAD</a:t>
            </a:r>
            <a:br>
              <a:rPr lang="en-US" sz="2000" b="0" i="0" dirty="0">
                <a:effectLst/>
                <a:latin typeface="-apple-system"/>
              </a:rPr>
            </a:br>
            <a:endParaRPr lang="en-US" altLang="en-US" sz="20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363" name="Subtitle 2">
            <a:extLst>
              <a:ext uri="{FF2B5EF4-FFF2-40B4-BE49-F238E27FC236}">
                <a16:creationId xmlns:a16="http://schemas.microsoft.com/office/drawing/2014/main" id="{FFAB8255-CA4A-481F-90F7-644C96904C8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b="1" dirty="0"/>
              <a:t>Week 1</a:t>
            </a:r>
          </a:p>
          <a:p>
            <a:r>
              <a:rPr lang="en-US" altLang="en-US" sz="2000" dirty="0"/>
              <a:t>Module Overview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5E70B-5188-497B-8979-E8941E59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Assessment Summary</a:t>
            </a:r>
            <a:endParaRPr lang="en-US" sz="1600" b="0" dirty="0">
              <a:solidFill>
                <a:schemeClr val="tx1"/>
              </a:solidFill>
            </a:endParaRPr>
          </a:p>
        </p:txBody>
      </p:sp>
      <p:graphicFrame>
        <p:nvGraphicFramePr>
          <p:cNvPr id="3" name="Table 5">
            <a:extLst>
              <a:ext uri="{FF2B5EF4-FFF2-40B4-BE49-F238E27FC236}">
                <a16:creationId xmlns:a16="http://schemas.microsoft.com/office/drawing/2014/main" id="{AFC6D34B-AB80-30A7-A0A7-9FB740024C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3489951"/>
              </p:ext>
            </p:extLst>
          </p:nvPr>
        </p:nvGraphicFramePr>
        <p:xfrm>
          <a:off x="1411356" y="1908121"/>
          <a:ext cx="9369288" cy="30668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7111">
                  <a:extLst>
                    <a:ext uri="{9D8B030D-6E8A-4147-A177-3AD203B41FA5}">
                      <a16:colId xmlns:a16="http://schemas.microsoft.com/office/drawing/2014/main" val="1846161328"/>
                    </a:ext>
                  </a:extLst>
                </a:gridCol>
                <a:gridCol w="2914595">
                  <a:extLst>
                    <a:ext uri="{9D8B030D-6E8A-4147-A177-3AD203B41FA5}">
                      <a16:colId xmlns:a16="http://schemas.microsoft.com/office/drawing/2014/main" val="2087886779"/>
                    </a:ext>
                  </a:extLst>
                </a:gridCol>
                <a:gridCol w="1863211">
                  <a:extLst>
                    <a:ext uri="{9D8B030D-6E8A-4147-A177-3AD203B41FA5}">
                      <a16:colId xmlns:a16="http://schemas.microsoft.com/office/drawing/2014/main" val="1357420943"/>
                    </a:ext>
                  </a:extLst>
                </a:gridCol>
                <a:gridCol w="1996297">
                  <a:extLst>
                    <a:ext uri="{9D8B030D-6E8A-4147-A177-3AD203B41FA5}">
                      <a16:colId xmlns:a16="http://schemas.microsoft.com/office/drawing/2014/main" val="4063211600"/>
                    </a:ext>
                  </a:extLst>
                </a:gridCol>
                <a:gridCol w="1038074">
                  <a:extLst>
                    <a:ext uri="{9D8B030D-6E8A-4147-A177-3AD203B41FA5}">
                      <a16:colId xmlns:a16="http://schemas.microsoft.com/office/drawing/2014/main" val="3356874189"/>
                    </a:ext>
                  </a:extLst>
                </a:gridCol>
              </a:tblGrid>
              <a:tr h="6759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Form of 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Assessment 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Hand Out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Hand In 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>
                          <a:solidFill>
                            <a:schemeClr val="tx1"/>
                          </a:solidFill>
                        </a:rPr>
                        <a:t>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148105"/>
                  </a:ext>
                </a:extLst>
              </a:tr>
              <a:tr h="788604">
                <a:tc row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Continuous 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>
                          <a:solidFill>
                            <a:schemeClr val="tx1"/>
                          </a:solidFill>
                        </a:rPr>
                        <a:t>Group Assignment </a:t>
                      </a:r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– 1500 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1800" i="0" baseline="30000" dirty="0">
                          <a:solidFill>
                            <a:schemeClr val="tx1"/>
                          </a:solidFill>
                        </a:rPr>
                        <a:t>nd</a:t>
                      </a:r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 week</a:t>
                      </a:r>
                    </a:p>
                    <a:p>
                      <a:endParaRPr lang="en-US" sz="18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en-US" sz="1800" i="0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 week</a:t>
                      </a:r>
                    </a:p>
                    <a:p>
                      <a:endParaRPr lang="en-US" sz="18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40%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4044777"/>
                  </a:ext>
                </a:extLst>
              </a:tr>
              <a:tr h="788604">
                <a:tc vMerge="1">
                  <a:txBody>
                    <a:bodyPr/>
                    <a:lstStyle/>
                    <a:p>
                      <a:pPr algn="ctr"/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Group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12</a:t>
                      </a:r>
                      <a:r>
                        <a:rPr lang="en-US" sz="1800" i="0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13</a:t>
                      </a:r>
                      <a:r>
                        <a:rPr lang="en-US" sz="1800" i="0" baseline="30000" dirty="0">
                          <a:solidFill>
                            <a:schemeClr val="tx1"/>
                          </a:solidFill>
                        </a:rPr>
                        <a:t>th</a:t>
                      </a:r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 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>
                          <a:solidFill>
                            <a:schemeClr val="tx1"/>
                          </a:solidFill>
                        </a:rPr>
                        <a:t>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1593764"/>
                  </a:ext>
                </a:extLst>
              </a:tr>
              <a:tr h="78860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Final 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Final Exam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i="0" dirty="0">
                          <a:solidFill>
                            <a:schemeClr val="tx1"/>
                          </a:solidFill>
                        </a:rPr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306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033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An exam length 2 hours – 50%</a:t>
            </a:r>
          </a:p>
          <a:p>
            <a:pPr marL="457200" lvl="1" indent="0">
              <a:buNone/>
            </a:pPr>
            <a:r>
              <a:rPr lang="en-US" dirty="0"/>
              <a:t>- Answer any FOUR(4) questions. Each question carries 25 marks.</a:t>
            </a:r>
          </a:p>
          <a:p>
            <a:r>
              <a:rPr lang="en-US" sz="2000" dirty="0"/>
              <a:t>Assignment </a:t>
            </a:r>
            <a:r>
              <a:rPr lang="en-US" sz="2000"/>
              <a:t>– </a:t>
            </a:r>
            <a:r>
              <a:rPr lang="en-US" sz="2000" dirty="0"/>
              <a:t>5</a:t>
            </a:r>
            <a:r>
              <a:rPr lang="en-US" sz="2000"/>
              <a:t>0</a:t>
            </a:r>
            <a:r>
              <a:rPr lang="en-US" sz="2000" dirty="0"/>
              <a:t>%</a:t>
            </a:r>
          </a:p>
          <a:p>
            <a:pPr marL="0" indent="0">
              <a:buNone/>
            </a:pPr>
            <a:r>
              <a:rPr lang="en-US" sz="2000" dirty="0"/>
              <a:t>    - 40% Report preparation (60% Group component + 40% Individual component) </a:t>
            </a:r>
          </a:p>
          <a:p>
            <a:pPr marL="0" indent="0">
              <a:buNone/>
            </a:pPr>
            <a:r>
              <a:rPr lang="en-US" sz="2000" dirty="0"/>
              <a:t>    - Presentation -10%</a:t>
            </a:r>
          </a:p>
          <a:p>
            <a:pPr marL="0" indent="0">
              <a:buNone/>
            </a:pPr>
            <a:r>
              <a:rPr lang="en-US" sz="2000" dirty="0"/>
              <a:t>               </a:t>
            </a:r>
          </a:p>
          <a:p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 bwMode="auto">
          <a:xfrm>
            <a:off x="6248400" y="6623050"/>
            <a:ext cx="2895600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800" kern="1200">
                <a:solidFill>
                  <a:schemeClr val="tx1"/>
                </a:solidFill>
                <a:latin typeface="Calibri" pitchFamily="34" charset="0"/>
                <a:ea typeface="+mn-ea"/>
                <a:cs typeface="Calibri" pitchFamily="34" charset="0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GB"/>
              <a:t>Slide </a:t>
            </a:r>
            <a:fld id="{7263E547-6AEB-4E2C-8403-A0A45F14A841}" type="slidenum">
              <a:rPr lang="en-GB" smtClean="0"/>
              <a:pPr>
                <a:defRPr/>
              </a:pPr>
              <a:t>11</a:t>
            </a:fld>
            <a:r>
              <a:rPr lang="en-GB"/>
              <a:t> (out of 9)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0643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3800F-3959-4763-A13D-4CDB8B3E2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Abide by ALL rules and regulations of APU.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Proper attire.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No speaking of dialects.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Attendance is compulsory. Valid Medical Certs must be supported in any absence from class.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Three cases of Late will be equal to 1 absence.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Use proper academic references – APA Referencing only.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Academic Dishonesty / Plagiarism is a serious offence. Any suspicions will be referred to the University’s Academic Dishonesty Board.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Formal assessments must be submitted on time in the specified format given. Failure to meet deadlines will be treated as non-submission and no marks will be awarded. Incomplete submissions will be subjected to penalty of mark deductions or forfeit.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24AD63-D1AB-41A7-BE88-5AF2D9ABC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Expectations</a:t>
            </a:r>
          </a:p>
        </p:txBody>
      </p:sp>
    </p:spTree>
    <p:extLst>
      <p:ext uri="{BB962C8B-B14F-4D97-AF65-F5344CB8AC3E}">
        <p14:creationId xmlns:p14="http://schemas.microsoft.com/office/powerpoint/2010/main" val="41325823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2E7AF-5E75-41D6-A00E-7F3045F2E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Achievement Requirements: </a:t>
            </a:r>
            <a:br>
              <a:rPr lang="en-US"/>
            </a:br>
            <a:r>
              <a:rPr lang="en-US" sz="2400"/>
              <a:t>Undergraduate (Diploma, Foundation, Degree)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C624D12-DC4E-A266-E21C-EF28B128C2D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6720321"/>
              </p:ext>
            </p:extLst>
          </p:nvPr>
        </p:nvGraphicFramePr>
        <p:xfrm>
          <a:off x="1166410" y="1417638"/>
          <a:ext cx="8715255" cy="45671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34609">
                  <a:extLst>
                    <a:ext uri="{9D8B030D-6E8A-4147-A177-3AD203B41FA5}">
                      <a16:colId xmlns:a16="http://schemas.microsoft.com/office/drawing/2014/main" val="4114214510"/>
                    </a:ext>
                  </a:extLst>
                </a:gridCol>
                <a:gridCol w="2020662">
                  <a:extLst>
                    <a:ext uri="{9D8B030D-6E8A-4147-A177-3AD203B41FA5}">
                      <a16:colId xmlns:a16="http://schemas.microsoft.com/office/drawing/2014/main" val="2657263542"/>
                    </a:ext>
                  </a:extLst>
                </a:gridCol>
                <a:gridCol w="2418034">
                  <a:extLst>
                    <a:ext uri="{9D8B030D-6E8A-4147-A177-3AD203B41FA5}">
                      <a16:colId xmlns:a16="http://schemas.microsoft.com/office/drawing/2014/main" val="2509601944"/>
                    </a:ext>
                  </a:extLst>
                </a:gridCol>
                <a:gridCol w="2641950">
                  <a:extLst>
                    <a:ext uri="{9D8B030D-6E8A-4147-A177-3AD203B41FA5}">
                      <a16:colId xmlns:a16="http://schemas.microsoft.com/office/drawing/2014/main" val="3351196539"/>
                    </a:ext>
                  </a:extLst>
                </a:gridCol>
              </a:tblGrid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Marks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Alphabetical Grade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Grading Point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Classification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82045738"/>
                  </a:ext>
                </a:extLst>
              </a:tr>
              <a:tr h="3852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80-100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A+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4.0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Distinction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6158766"/>
                  </a:ext>
                </a:extLst>
              </a:tr>
              <a:tr h="3852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75-79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A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3.7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4548102"/>
                  </a:ext>
                </a:extLst>
              </a:tr>
              <a:tr h="3852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70-74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B+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3.3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Credit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31014952"/>
                  </a:ext>
                </a:extLst>
              </a:tr>
              <a:tr h="385268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65-69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B 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3.0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2484645"/>
                  </a:ext>
                </a:extLst>
              </a:tr>
              <a:tr h="38260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60-64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C+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2.7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rowSpan="3"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Pass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3567685"/>
                  </a:ext>
                </a:extLst>
              </a:tr>
              <a:tr h="379933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55-59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C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2.3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618211"/>
                  </a:ext>
                </a:extLst>
              </a:tr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50-54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C-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2.0 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304988"/>
                  </a:ext>
                </a:extLst>
              </a:tr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40-49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D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1.7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Fail (marginal)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17424803"/>
                  </a:ext>
                </a:extLst>
              </a:tr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30-39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F+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1.3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Fail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67875751"/>
                  </a:ext>
                </a:extLst>
              </a:tr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20-29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F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1.0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Fail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89522490"/>
                  </a:ext>
                </a:extLst>
              </a:tr>
              <a:tr h="377265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0-19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>
                          <a:solidFill>
                            <a:srgbClr val="0F1449"/>
                          </a:solidFill>
                          <a:effectLst/>
                        </a:rPr>
                        <a:t>F-</a:t>
                      </a:r>
                      <a:endParaRPr lang="en-US" sz="180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0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dirty="0">
                          <a:solidFill>
                            <a:srgbClr val="0F1449"/>
                          </a:solidFill>
                          <a:effectLst/>
                        </a:rPr>
                        <a:t>Fail</a:t>
                      </a:r>
                      <a:endParaRPr lang="en-US" sz="1800" dirty="0">
                        <a:solidFill>
                          <a:srgbClr val="0F1449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9071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2321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812B2-4BD9-D8FA-52DB-51D615F2ED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Course Materials available in Moodle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17D545-5CE3-5F91-4C35-C33DFAF51C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MY" dirty="0"/>
              <a:t>Module handbook</a:t>
            </a:r>
          </a:p>
          <a:p>
            <a:r>
              <a:rPr lang="en-MY" dirty="0"/>
              <a:t>Module descriptor</a:t>
            </a:r>
          </a:p>
          <a:p>
            <a:r>
              <a:rPr lang="en-MY" dirty="0"/>
              <a:t>Lecture slides</a:t>
            </a:r>
          </a:p>
          <a:p>
            <a:r>
              <a:rPr lang="en-MY" dirty="0"/>
              <a:t>Tutorial materials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9A5438-F85D-E517-C373-8E30E2854E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Essential and Further Readings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B50F36-A760-E911-4C8A-D2C7FADDE95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MY" sz="1600" dirty="0" err="1"/>
              <a:t>Gharbi,M</a:t>
            </a:r>
            <a:r>
              <a:rPr lang="en-MY" sz="1600" dirty="0"/>
              <a:t>., </a:t>
            </a:r>
            <a:r>
              <a:rPr lang="en-MY" sz="1600" dirty="0" err="1"/>
              <a:t>Koschel,A</a:t>
            </a:r>
            <a:r>
              <a:rPr lang="en-MY" sz="1600" dirty="0"/>
              <a:t>. and </a:t>
            </a:r>
            <a:r>
              <a:rPr lang="en-MY" sz="1600" dirty="0" err="1"/>
              <a:t>Rausch,A</a:t>
            </a:r>
            <a:r>
              <a:rPr lang="en-MY" sz="1600" dirty="0"/>
              <a:t>. (2019). Software Architecture Fundamentals: A Study Guide for the Certified Professional for Software Architecture. Rocky Nook. ISBN10: 3864906253.ISBN-13: 978-3864906251</a:t>
            </a:r>
          </a:p>
          <a:p>
            <a:r>
              <a:rPr lang="en-US" sz="1600" dirty="0" err="1"/>
              <a:t>Knodel,J</a:t>
            </a:r>
            <a:r>
              <a:rPr lang="en-US" sz="1600" dirty="0"/>
              <a:t>. and </a:t>
            </a:r>
            <a:r>
              <a:rPr lang="en-US" sz="1600" dirty="0" err="1"/>
              <a:t>Naab,M</a:t>
            </a:r>
            <a:r>
              <a:rPr lang="en-US" sz="1600" dirty="0"/>
              <a:t>. (2016). Pragmatic Evaluation of Software Architectures. Springer International Publishing AG</a:t>
            </a:r>
          </a:p>
          <a:p>
            <a:r>
              <a:rPr lang="en-US" sz="1600" dirty="0"/>
              <a:t>Bass L., Clements P., </a:t>
            </a:r>
            <a:r>
              <a:rPr lang="en-US" sz="1600" dirty="0" err="1"/>
              <a:t>Kazman</a:t>
            </a:r>
            <a:r>
              <a:rPr lang="en-US" sz="1600" dirty="0"/>
              <a:t> R. (2013). Software Architecture in Practice. 3rd ed. Addison-Wesley. ISBN-13: 978-0321815736 </a:t>
            </a:r>
          </a:p>
          <a:p>
            <a:r>
              <a:rPr lang="en-US" sz="1600" dirty="0"/>
              <a:t>Clements, P., </a:t>
            </a:r>
            <a:r>
              <a:rPr lang="en-US" sz="1600" dirty="0" err="1"/>
              <a:t>Kazman</a:t>
            </a:r>
            <a:r>
              <a:rPr lang="en-US" sz="1600" dirty="0"/>
              <a:t>, R., and Klein, M. (2002). Evaluating Software Architecture: Methods and Case Studies.1st </a:t>
            </a:r>
            <a:r>
              <a:rPr lang="en-US" sz="1600" dirty="0" err="1"/>
              <a:t>ed.Addison</a:t>
            </a:r>
            <a:r>
              <a:rPr lang="en-US" sz="1600" dirty="0"/>
              <a:t>-Wesley. ISBN-13: 978-0201704822.</a:t>
            </a:r>
          </a:p>
          <a:p>
            <a:endParaRPr lang="en-US" sz="1600" dirty="0"/>
          </a:p>
          <a:p>
            <a:pPr marL="0" indent="0">
              <a:buNone/>
            </a:pPr>
            <a:r>
              <a:rPr lang="en-US" sz="1600" dirty="0"/>
              <a:t>*Further readings will be assigned from time to time.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0C90F-9B67-4B4C-BA92-8ED1ACF50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Reference Materials</a:t>
            </a:r>
          </a:p>
        </p:txBody>
      </p:sp>
    </p:spTree>
    <p:extLst>
      <p:ext uri="{BB962C8B-B14F-4D97-AF65-F5344CB8AC3E}">
        <p14:creationId xmlns:p14="http://schemas.microsoft.com/office/powerpoint/2010/main" val="1079286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94BFC-C94A-42B5-A771-6F8C85AE2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Lecturer Name: Vasugi Jayamangalam Rajoo</a:t>
            </a:r>
          </a:p>
          <a:p>
            <a:r>
              <a:rPr lang="en-US" dirty="0"/>
              <a:t>Email: vasugi.rajoo@apu.edu.my</a:t>
            </a:r>
          </a:p>
          <a:p>
            <a:r>
              <a:rPr lang="en-US" dirty="0"/>
              <a:t>Consultation Hours: Refer to </a:t>
            </a:r>
            <a:r>
              <a:rPr lang="en-US" dirty="0" err="1"/>
              <a:t>iConsult</a:t>
            </a:r>
            <a:r>
              <a:rPr lang="en-US" dirty="0"/>
              <a:t> 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DEE900-D747-4A48-99EF-2FAA24007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Lecturer Information</a:t>
            </a:r>
          </a:p>
        </p:txBody>
      </p:sp>
    </p:spTree>
    <p:extLst>
      <p:ext uri="{BB962C8B-B14F-4D97-AF65-F5344CB8AC3E}">
        <p14:creationId xmlns:p14="http://schemas.microsoft.com/office/powerpoint/2010/main" val="378883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CFC3-32F9-4C01-9B19-9CB8B9C9A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623CB0-D8E5-4CB9-AB5B-E64641CC2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Pre-Requisites For This Module</a:t>
            </a:r>
          </a:p>
        </p:txBody>
      </p:sp>
    </p:spTree>
    <p:extLst>
      <p:ext uri="{BB962C8B-B14F-4D97-AF65-F5344CB8AC3E}">
        <p14:creationId xmlns:p14="http://schemas.microsoft.com/office/powerpoint/2010/main" val="37036497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DA933-0EE1-4626-B66C-662970638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the end of the module, you should be able to: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/>
              <a:t>Decide the aims and objectives, deliverables and scope of typical IT Software architectural styles.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 err="1"/>
              <a:t>Analyse</a:t>
            </a:r>
            <a:r>
              <a:rPr lang="en-US" sz="2200" dirty="0"/>
              <a:t> the importance of software architectures.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 err="1"/>
              <a:t>Analyse</a:t>
            </a:r>
            <a:r>
              <a:rPr lang="en-US" sz="2200" dirty="0"/>
              <a:t> the different types of software architectures and associated purposes for these respective types of architectures.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/>
              <a:t>Evaluate and deploy a software architecture for a software development project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/>
              <a:t>Select an appropriate software architecture to develop software.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/>
              <a:t>Analyze the software architecture using ATAM, ARID and SAAM.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6A2228-0558-4790-81AA-25FD24970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Outcomes Based Education</a:t>
            </a:r>
          </a:p>
        </p:txBody>
      </p:sp>
    </p:spTree>
    <p:extLst>
      <p:ext uri="{BB962C8B-B14F-4D97-AF65-F5344CB8AC3E}">
        <p14:creationId xmlns:p14="http://schemas.microsoft.com/office/powerpoint/2010/main" val="2974689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1704E-CE54-4FEB-943F-5485AB248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Enable students to develop their knowledge and skills in relation to Software Architecture, Architecture based testing and software interconnection technologies.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056D3B-6F9C-48A0-AC07-FD34980E1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Aims of this Module</a:t>
            </a:r>
          </a:p>
        </p:txBody>
      </p:sp>
    </p:spTree>
    <p:extLst>
      <p:ext uri="{BB962C8B-B14F-4D97-AF65-F5344CB8AC3E}">
        <p14:creationId xmlns:p14="http://schemas.microsoft.com/office/powerpoint/2010/main" val="589219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B7FF918-06F0-4502-9D70-6D9CC1AB15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5381876"/>
              </p:ext>
            </p:extLst>
          </p:nvPr>
        </p:nvGraphicFramePr>
        <p:xfrm>
          <a:off x="254000" y="1697038"/>
          <a:ext cx="11747499" cy="3114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95232">
                  <a:extLst>
                    <a:ext uri="{9D8B030D-6E8A-4147-A177-3AD203B41FA5}">
                      <a16:colId xmlns:a16="http://schemas.microsoft.com/office/drawing/2014/main" val="1100061805"/>
                    </a:ext>
                  </a:extLst>
                </a:gridCol>
                <a:gridCol w="6836434">
                  <a:extLst>
                    <a:ext uri="{9D8B030D-6E8A-4147-A177-3AD203B41FA5}">
                      <a16:colId xmlns:a16="http://schemas.microsoft.com/office/drawing/2014/main" val="4237684851"/>
                    </a:ext>
                  </a:extLst>
                </a:gridCol>
                <a:gridCol w="3915833">
                  <a:extLst>
                    <a:ext uri="{9D8B030D-6E8A-4147-A177-3AD203B41FA5}">
                      <a16:colId xmlns:a16="http://schemas.microsoft.com/office/drawing/2014/main" val="4204644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tx1"/>
                          </a:solidFill>
                        </a:rPr>
                        <a:t>CLO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>
                          <a:solidFill>
                            <a:schemeClr val="tx1"/>
                          </a:solidFill>
                        </a:rPr>
                        <a:t>Learning Outcomes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Assessment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766649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Describe the different types of software architectures and associated purposes for these respective types of architectures. (C2, PLO1)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Y" sz="1800" dirty="0"/>
                        <a:t>Group Assignment, Final Exam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779816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Evaluate software architecture for a software development project. (C6, PLO2)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MY" sz="1800" dirty="0"/>
                        <a:t>Group Assignment, Final Exam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917935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Report how the techniques of software architectures evaluation are used. (A2, PLO5) 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Y" sz="1800" dirty="0"/>
                        <a:t>Group Assignment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8860216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9AD4A80-16CB-4F73-85EE-A898A58AA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Module Learning Outcomes</a:t>
            </a:r>
          </a:p>
        </p:txBody>
      </p:sp>
    </p:spTree>
    <p:extLst>
      <p:ext uri="{BB962C8B-B14F-4D97-AF65-F5344CB8AC3E}">
        <p14:creationId xmlns:p14="http://schemas.microsoft.com/office/powerpoint/2010/main" val="1493108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854EA63-20C2-4FFA-A038-ADD66E0DEF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6080224"/>
              </p:ext>
            </p:extLst>
          </p:nvPr>
        </p:nvGraphicFramePr>
        <p:xfrm>
          <a:off x="254000" y="1697038"/>
          <a:ext cx="1164727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5944">
                  <a:extLst>
                    <a:ext uri="{9D8B030D-6E8A-4147-A177-3AD203B41FA5}">
                      <a16:colId xmlns:a16="http://schemas.microsoft.com/office/drawing/2014/main" val="2414964309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696645560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1097667272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2541412989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594092954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744360627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635158637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506908600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2839469194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1342508828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3973982840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2666185385"/>
                    </a:ext>
                  </a:extLst>
                </a:gridCol>
                <a:gridCol w="895944">
                  <a:extLst>
                    <a:ext uri="{9D8B030D-6E8A-4147-A177-3AD203B41FA5}">
                      <a16:colId xmlns:a16="http://schemas.microsoft.com/office/drawing/2014/main" val="1979044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>
                          <a:solidFill>
                            <a:schemeClr val="tx1"/>
                          </a:solidFill>
                        </a:rPr>
                        <a:t>PLO12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30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500"/>
                        <a:t>CLO1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ym typeface="Wingdings" panose="05000000000000000000" pitchFamily="2" charset="2"/>
                        </a:rPr>
                        <a:t>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3810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500"/>
                        <a:t>CLO2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9806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500"/>
                        <a:t>CLO3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ym typeface="Wingdings" panose="05000000000000000000" pitchFamily="2" charset="2"/>
                        </a:rPr>
                        <a:t>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5804430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C7F9601-B4D7-474F-8F0B-9F77BBBE1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Mapping of CLO with PLO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1CF102-21F6-473B-8E16-26CD9DD46AB5}"/>
              </a:ext>
            </a:extLst>
          </p:cNvPr>
          <p:cNvSpPr txBox="1"/>
          <p:nvPr/>
        </p:nvSpPr>
        <p:spPr>
          <a:xfrm>
            <a:off x="393895" y="3981157"/>
            <a:ext cx="11071274" cy="156966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US" sz="1600" dirty="0"/>
              <a:t>The learning domains are:</a:t>
            </a:r>
          </a:p>
          <a:p>
            <a:r>
              <a:rPr lang="en-US" sz="1600" b="1" dirty="0"/>
              <a:t>PLO1: </a:t>
            </a:r>
            <a:r>
              <a:rPr lang="en-US" sz="1600" dirty="0"/>
              <a:t>Knowledge and Understanding</a:t>
            </a:r>
          </a:p>
          <a:p>
            <a:r>
              <a:rPr lang="en-US" sz="1600" b="1" dirty="0"/>
              <a:t>PLO2: </a:t>
            </a:r>
            <a:r>
              <a:rPr lang="en-US" sz="1600" dirty="0"/>
              <a:t>Cognitive Skills</a:t>
            </a:r>
          </a:p>
          <a:p>
            <a:r>
              <a:rPr lang="en-US" sz="1600" b="1" dirty="0"/>
              <a:t>PLO5: </a:t>
            </a:r>
            <a:r>
              <a:rPr lang="en-US" sz="1600" dirty="0"/>
              <a:t>Communication Skills</a:t>
            </a:r>
          </a:p>
          <a:p>
            <a:endParaRPr lang="en-US" sz="1600" b="1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66045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F977F-6955-47A9-92EB-78CA42E4A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Module Credit Value: 3</a:t>
            </a:r>
          </a:p>
          <a:p>
            <a:r>
              <a:rPr lang="en-US" dirty="0"/>
              <a:t>Total Learning Hours: 120 per semester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D5E70B-5188-497B-8979-E8941E59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/>
              <a:t>Student Learning Time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33BF824-A335-4784-9A26-DC52134D8D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7578609"/>
              </p:ext>
            </p:extLst>
          </p:nvPr>
        </p:nvGraphicFramePr>
        <p:xfrm>
          <a:off x="2302172" y="2919903"/>
          <a:ext cx="7293890" cy="277368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646945">
                  <a:extLst>
                    <a:ext uri="{9D8B030D-6E8A-4147-A177-3AD203B41FA5}">
                      <a16:colId xmlns:a16="http://schemas.microsoft.com/office/drawing/2014/main" val="1868828788"/>
                    </a:ext>
                  </a:extLst>
                </a:gridCol>
                <a:gridCol w="3646945">
                  <a:extLst>
                    <a:ext uri="{9D8B030D-6E8A-4147-A177-3AD203B41FA5}">
                      <a16:colId xmlns:a16="http://schemas.microsoft.com/office/drawing/2014/main" val="29535825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0" dirty="0"/>
                        <a:t>Lecture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  28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5870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Tutorial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  14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1518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Practical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  0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2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Others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  0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025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Independent Learning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  56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068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/>
                        <a:t>Assessment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  22 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1619284"/>
                  </a:ext>
                </a:extLst>
              </a:tr>
              <a:tr h="290086"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/>
                        <a:t>Total Learning Hours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/>
                        <a:t>  120 hours per semester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2143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257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5E70B-5188-497B-8979-E8941E59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Module Content Outline</a:t>
            </a:r>
            <a:endParaRPr lang="en-US" sz="1400" b="0" dirty="0">
              <a:solidFill>
                <a:schemeClr val="tx1"/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33BF824-A335-4784-9A26-DC52134D8D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730021"/>
              </p:ext>
            </p:extLst>
          </p:nvPr>
        </p:nvGraphicFramePr>
        <p:xfrm>
          <a:off x="568846" y="1041486"/>
          <a:ext cx="10840683" cy="58798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382784">
                  <a:extLst>
                    <a:ext uri="{9D8B030D-6E8A-4147-A177-3AD203B41FA5}">
                      <a16:colId xmlns:a16="http://schemas.microsoft.com/office/drawing/2014/main" val="1868828788"/>
                    </a:ext>
                  </a:extLst>
                </a:gridCol>
                <a:gridCol w="9457899">
                  <a:extLst>
                    <a:ext uri="{9D8B030D-6E8A-4147-A177-3AD203B41FA5}">
                      <a16:colId xmlns:a16="http://schemas.microsoft.com/office/drawing/2014/main" val="2953582580"/>
                    </a:ext>
                  </a:extLst>
                </a:gridCol>
              </a:tblGrid>
              <a:tr h="366346">
                <a:tc>
                  <a:txBody>
                    <a:bodyPr/>
                    <a:lstStyle/>
                    <a:p>
                      <a:pPr algn="ctr"/>
                      <a:r>
                        <a:rPr lang="en-US" sz="1800" b="1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/>
                        <a:t>  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2587084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noProof="0" dirty="0">
                          <a:latin typeface="PT Sans"/>
                        </a:rPr>
                        <a:t>Module Introduction &amp; </a:t>
                      </a:r>
                      <a:r>
                        <a:rPr lang="en-MY" dirty="0"/>
                        <a:t> </a:t>
                      </a:r>
                      <a:r>
                        <a:rPr lang="en-MY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Introduction to Information System</a:t>
                      </a:r>
                      <a:endParaRPr lang="en-US" sz="1800" b="0" i="0" u="none" strike="noStrike" noProof="0" dirty="0">
                        <a:latin typeface="PT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1151818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 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Analyst and Project Manager 	</a:t>
                      </a:r>
                      <a:endParaRPr lang="en-US" sz="1800" b="0" i="0" u="none" strike="noStrike" noProof="0" dirty="0">
                        <a:latin typeface="PT San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0348358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System Development Life Cycle (SDLC)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29365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MY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Implementation 	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9025982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MY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Deployment and Maintenance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068599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MY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Planning 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214383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MY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Analysis 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4107257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8,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Design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35595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dirty="0"/>
                        <a:t>SDLC-Activities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182537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10-11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Tutorial-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Problem Statement, Project Scope, and User Requirement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-</a:t>
                      </a:r>
                      <a:r>
                        <a:rPr lang="en-MY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Design User Interface 	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410402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12-13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Tutorial-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Develop prototype based on the user design 	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             -</a:t>
                      </a:r>
                      <a:r>
                        <a:rPr lang="en-MY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SDLC - Documentation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880914"/>
                  </a:ext>
                </a:extLst>
              </a:tr>
              <a:tr h="423333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/>
                        <a:t>Tutorial-</a:t>
                      </a:r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Creating user manual and other reports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3876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642933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APU-2023">
      <a:dk1>
        <a:srgbClr val="081929"/>
      </a:dk1>
      <a:lt1>
        <a:srgbClr val="FFFFFF"/>
      </a:lt1>
      <a:dk2>
        <a:srgbClr val="0070C0"/>
      </a:dk2>
      <a:lt2>
        <a:srgbClr val="FFFFFF"/>
      </a:lt2>
      <a:accent1>
        <a:srgbClr val="00B0F0"/>
      </a:accent1>
      <a:accent2>
        <a:srgbClr val="99CC00"/>
      </a:accent2>
      <a:accent3>
        <a:srgbClr val="FF9966"/>
      </a:accent3>
      <a:accent4>
        <a:srgbClr val="45D7EA"/>
      </a:accent4>
      <a:accent5>
        <a:srgbClr val="CC66FF"/>
      </a:accent5>
      <a:accent6>
        <a:srgbClr val="FCE456"/>
      </a:accent6>
      <a:hlink>
        <a:srgbClr val="B7C6FE"/>
      </a:hlink>
      <a:folHlink>
        <a:srgbClr val="00B0F0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0C09830CF6CB84B8D12D02B69700FAF" ma:contentTypeVersion="14" ma:contentTypeDescription="Create a new document." ma:contentTypeScope="" ma:versionID="91bb3fc2fda44f6dca498e4986d3c34f">
  <xsd:schema xmlns:xsd="http://www.w3.org/2001/XMLSchema" xmlns:xs="http://www.w3.org/2001/XMLSchema" xmlns:p="http://schemas.microsoft.com/office/2006/metadata/properties" xmlns:ns3="c0f90a4e-2534-4174-991f-0eb794d5b859" xmlns:ns4="d2981e9c-0c44-4237-a41f-50944ddb2e5d" targetNamespace="http://schemas.microsoft.com/office/2006/metadata/properties" ma:root="true" ma:fieldsID="d346f1bbf5bc0d23fe733b73729b7857" ns3:_="" ns4:_="">
    <xsd:import namespace="c0f90a4e-2534-4174-991f-0eb794d5b859"/>
    <xsd:import namespace="d2981e9c-0c44-4237-a41f-50944ddb2e5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90a4e-2534-4174-991f-0eb794d5b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2981e9c-0c44-4237-a41f-50944ddb2e5d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ED3909F-E191-4C23-B23C-BA46B5ADDDA2}">
  <ds:schemaRefs>
    <ds:schemaRef ds:uri="http://schemas.openxmlformats.org/package/2006/metadata/core-properties"/>
    <ds:schemaRef ds:uri="http://schemas.microsoft.com/office/2006/metadata/properties"/>
    <ds:schemaRef ds:uri="http://purl.org/dc/terms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d2981e9c-0c44-4237-a41f-50944ddb2e5d"/>
    <ds:schemaRef ds:uri="c0f90a4e-2534-4174-991f-0eb794d5b859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374C82B-844E-4C6D-B41E-036AD4E59A6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B6039F5-814C-4C5B-A6B0-438D9C48FD7B}">
  <ds:schemaRefs>
    <ds:schemaRef ds:uri="c0f90a4e-2534-4174-991f-0eb794d5b859"/>
    <ds:schemaRef ds:uri="d2981e9c-0c44-4237-a41f-50944ddb2e5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2569</TotalTime>
  <Words>852</Words>
  <Application>Microsoft Office PowerPoint</Application>
  <PresentationFormat>Widescreen</PresentationFormat>
  <Paragraphs>195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-apple-system</vt:lpstr>
      <vt:lpstr>Arial</vt:lpstr>
      <vt:lpstr>Calibri</vt:lpstr>
      <vt:lpstr>Montserrat</vt:lpstr>
      <vt:lpstr>PT Sans</vt:lpstr>
      <vt:lpstr>Wingdings</vt:lpstr>
      <vt:lpstr>UCTI-Template-foundation-level</vt:lpstr>
      <vt:lpstr>Systems Analysis and Design  CT026-3-1-SAAD </vt:lpstr>
      <vt:lpstr>Lecturer Information</vt:lpstr>
      <vt:lpstr>Pre-Requisites For This Module</vt:lpstr>
      <vt:lpstr>Outcomes Based Education</vt:lpstr>
      <vt:lpstr>Aims of this Module</vt:lpstr>
      <vt:lpstr>Module Learning Outcomes</vt:lpstr>
      <vt:lpstr>Mapping of CLO with PLO</vt:lpstr>
      <vt:lpstr>Student Learning Time</vt:lpstr>
      <vt:lpstr>Module Content Outline</vt:lpstr>
      <vt:lpstr>Assessment Summary</vt:lpstr>
      <vt:lpstr>Assessment</vt:lpstr>
      <vt:lpstr>Expectations</vt:lpstr>
      <vt:lpstr>Achievement Requirements:  Undergraduate (Diploma, Foundation, Degree)</vt:lpstr>
      <vt:lpstr>Reference Materials</vt:lpstr>
    </vt:vector>
  </TitlesOfParts>
  <Company>APU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Teaching Slides</dc:subject>
  <dc:creator>DBB</dc:creator>
  <cp:keywords>2023</cp:keywords>
  <cp:lastModifiedBy>Vasugi Jayamangalam</cp:lastModifiedBy>
  <cp:revision>3</cp:revision>
  <cp:lastPrinted>2023-02-03T03:07:34Z</cp:lastPrinted>
  <dcterms:created xsi:type="dcterms:W3CDTF">2005-08-02T10:18:20Z</dcterms:created>
  <dcterms:modified xsi:type="dcterms:W3CDTF">2025-03-14T05:27:27Z</dcterms:modified>
  <cp:category>Teaching Slides</cp:category>
  <cp:contentStatus>2023 Version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0x01010050C09830CF6CB84B8D12D02B69700FAF</vt:lpwstr>
  </property>
</Properties>
</file>

<file path=docProps/thumbnail.jpeg>
</file>